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Garamond" panose="02020404030301010803" pitchFamily="18" charset="0"/>
      <p:regular r:id="rId8"/>
      <p:bold r:id="rId9"/>
      <p:italic r:id="rId10"/>
    </p:embeddedFont>
    <p:embeddedFont>
      <p:font typeface="Inter" panose="020B0604020202020204" charset="0"/>
      <p:regular r:id="rId11"/>
    </p:embeddedFont>
    <p:embeddedFont>
      <p:font typeface="Segoe UI" panose="020B0502040204020203" pitchFamily="34" charset="0"/>
      <p:regular r:id="rId12"/>
      <p:bold r:id="rId13"/>
      <p:italic r:id="rId14"/>
      <p:boldItalic r:id="rId15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-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8259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1" y="1764744"/>
            <a:ext cx="2013110" cy="426244"/>
          </a:xfrm>
          <a:prstGeom prst="roundRect">
            <a:avLst>
              <a:gd name="adj" fmla="val 17880"/>
            </a:avLst>
          </a:prstGeom>
          <a:solidFill>
            <a:srgbClr val="1C113B"/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4" name="Text 1"/>
          <p:cNvSpPr/>
          <p:nvPr/>
        </p:nvSpPr>
        <p:spPr>
          <a:xfrm>
            <a:off x="929878" y="1832729"/>
            <a:ext cx="201310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fr-FR" sz="1400" b="1" i="0" dirty="0">
                <a:solidFill>
                  <a:srgbClr val="CACACB"/>
                </a:solidFill>
                <a:effectLst/>
                <a:latin typeface="Inter" panose="020B0604020202020204" charset="0"/>
                <a:ea typeface="Inter" panose="020B0604020202020204" charset="0"/>
              </a:rPr>
              <a:t>VR Innovation 2026</a:t>
            </a:r>
            <a:endParaRPr lang="en-US" sz="1400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2281714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L'IA </a:t>
            </a:r>
            <a:r>
              <a:rPr lang="en-US" sz="4650" b="1" dirty="0" err="1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Générative</a:t>
            </a:r>
            <a:r>
              <a:rPr lang="en-US" sz="4650" b="1" dirty="0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, le </a:t>
            </a:r>
            <a:r>
              <a:rPr lang="en-US" sz="4650" b="1" dirty="0" err="1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nouvel</a:t>
            </a:r>
            <a:r>
              <a:rPr lang="en-US" sz="4650" b="1" dirty="0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650" b="1" dirty="0" err="1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architecte</a:t>
            </a:r>
            <a:r>
              <a:rPr lang="en-US" sz="4650" b="1" dirty="0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 des </a:t>
            </a:r>
            <a:r>
              <a:rPr lang="en-US" sz="4650" b="1" dirty="0" err="1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mondes</a:t>
            </a:r>
            <a:r>
              <a:rPr lang="en-US" sz="4650" b="1" dirty="0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650" b="1" dirty="0" err="1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virtuels</a:t>
            </a:r>
            <a:endParaRPr lang="en-US" sz="4650" dirty="0">
              <a:latin typeface="Garamond" panose="02020404030301010803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854654"/>
            <a:ext cx="7556421" cy="1610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problématique : Créer de la VR coûte cher et prend du temps.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solution : L'IA générative automatise la création d'assets, de décors et d'interactions.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transformation : Des semaines de travail en quelques minutes.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79289" y="575310"/>
            <a:ext cx="829389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15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CHAPITRE 1</a:t>
            </a:r>
            <a:endParaRPr lang="en-US" sz="1150" dirty="0"/>
          </a:p>
        </p:txBody>
      </p:sp>
      <p:sp>
        <p:nvSpPr>
          <p:cNvPr id="3" name="Shape 1"/>
          <p:cNvSpPr/>
          <p:nvPr/>
        </p:nvSpPr>
        <p:spPr>
          <a:xfrm>
            <a:off x="1900476" y="512683"/>
            <a:ext cx="1118711" cy="337899"/>
          </a:xfrm>
          <a:prstGeom prst="roundRect">
            <a:avLst>
              <a:gd name="adj" fmla="val 18262"/>
            </a:avLst>
          </a:prstGeom>
          <a:noFill/>
          <a:ln w="7620">
            <a:solidFill>
              <a:srgbClr val="876CD4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" name="Text 2"/>
          <p:cNvSpPr/>
          <p:nvPr/>
        </p:nvSpPr>
        <p:spPr>
          <a:xfrm>
            <a:off x="2018228" y="575310"/>
            <a:ext cx="883206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15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TEXT-TO-3D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979289" y="909995"/>
            <a:ext cx="6225659" cy="602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Du texte à la 3D (Text-to-3D)</a:t>
            </a:r>
            <a:endParaRPr lang="en-US" sz="3750" dirty="0">
              <a:latin typeface="Garamond" panose="02020404030301010803" pitchFamily="18" charset="0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289" y="1902738"/>
            <a:ext cx="8079819" cy="457854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514642" y="1869281"/>
            <a:ext cx="414397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979289" y="6815614"/>
            <a:ext cx="12671822" cy="901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Outils leaders : Luma AI, Meshy, ou Tripo SR.</a:t>
            </a:r>
            <a:endParaRPr lang="en-US" sz="1400" dirty="0"/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 concept : Décrire un objet ou un lieu pour obtenir un fichier exploitable (.obj, .fbx).</a:t>
            </a:r>
            <a:endParaRPr lang="en-US" sz="1400" dirty="0"/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 de productivité : Passer de plusieurs jours de modélisation à quelques minutes.</a:t>
            </a:r>
            <a:endParaRPr lang="en-US" sz="1400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D375FC2-7129-0C5A-3192-8EB829435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8923" y="7316811"/>
            <a:ext cx="1981477" cy="8002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04799"/>
            <a:ext cx="106120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CHAPITRE 2</a:t>
            </a:r>
            <a:endParaRPr lang="en-US" sz="1400" dirty="0"/>
          </a:p>
        </p:txBody>
      </p:sp>
      <p:sp>
        <p:nvSpPr>
          <p:cNvPr id="4" name="Shape 1"/>
          <p:cNvSpPr/>
          <p:nvPr/>
        </p:nvSpPr>
        <p:spPr>
          <a:xfrm>
            <a:off x="7454741" y="2129195"/>
            <a:ext cx="2268379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876CD4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7598450" y="2204799"/>
            <a:ext cx="198096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GAUSSIAN SPLATTING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280190" y="2661404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Les « Jumeaux Numériques » via le Gaussian Splatting</a:t>
            </a:r>
            <a:endParaRPr lang="en-US" sz="4650" dirty="0">
              <a:latin typeface="Garamond" panose="02020404030301010803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90" y="4490085"/>
            <a:ext cx="7556421" cy="1610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Technologie : 3D Gaussian Splatting (le successeur des NeRF).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Principe : Reconstruire une scène 3D ultra-réaliste à partir de simples photos/vidéos.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Usage : Immobilier, tourisme virtuel, et conservation du patrimoine.</a:t>
            </a:r>
            <a:endParaRPr lang="en-US" sz="175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5F02ADB1-2203-6952-4B4F-1B030E7346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8923" y="7316538"/>
            <a:ext cx="1981477" cy="8002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474" y="882729"/>
            <a:ext cx="1000601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CHAPITRE 3</a:t>
            </a:r>
            <a:endParaRPr lang="en-US" sz="1300" dirty="0"/>
          </a:p>
        </p:txBody>
      </p:sp>
      <p:sp>
        <p:nvSpPr>
          <p:cNvPr id="3" name="Shape 1"/>
          <p:cNvSpPr/>
          <p:nvPr/>
        </p:nvSpPr>
        <p:spPr>
          <a:xfrm>
            <a:off x="1854756" y="811054"/>
            <a:ext cx="1859280" cy="408623"/>
          </a:xfrm>
          <a:prstGeom prst="roundRect">
            <a:avLst>
              <a:gd name="adj" fmla="val 17562"/>
            </a:avLst>
          </a:prstGeom>
          <a:noFill/>
          <a:ln w="7620">
            <a:solidFill>
              <a:srgbClr val="876CD4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4" name="Text 2"/>
          <p:cNvSpPr/>
          <p:nvPr/>
        </p:nvSpPr>
        <p:spPr>
          <a:xfrm>
            <a:off x="1990487" y="882729"/>
            <a:ext cx="1587818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PNJ INTELLIGENTS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747474" y="1300043"/>
            <a:ext cx="12531566" cy="700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Des mondes « vivants » grâce aux PNJ intelligents</a:t>
            </a:r>
            <a:endParaRPr lang="en-US" sz="4400" dirty="0">
              <a:latin typeface="Garamond" panose="02020404030301010803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47474" y="3518535"/>
            <a:ext cx="4258747" cy="2794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Intégration des LLM (comme GPT-4 ou Grok) dans les personnages non-joueurs (PNJ).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Interactions vocales naturelles en temps réel.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Personnalisation de l'expérience : Le monde réagit aux paroles de l'utilisateur.</a:t>
            </a:r>
            <a:endParaRPr lang="en-US" sz="16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858" y="2528649"/>
            <a:ext cx="8355687" cy="466355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955C3A8-4044-B590-B6A8-A3A4EF7FB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8923" y="7319906"/>
            <a:ext cx="1981477" cy="8002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89992" y="909876"/>
            <a:ext cx="704612" cy="132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800" dirty="0">
                <a:solidFill>
                  <a:srgbClr val="876CD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endParaRPr lang="en-US" sz="800" dirty="0"/>
          </a:p>
        </p:txBody>
      </p:sp>
      <p:sp>
        <p:nvSpPr>
          <p:cNvPr id="3" name="Shape 1"/>
          <p:cNvSpPr/>
          <p:nvPr/>
        </p:nvSpPr>
        <p:spPr>
          <a:xfrm>
            <a:off x="3560088" y="870585"/>
            <a:ext cx="1078706" cy="210979"/>
          </a:xfrm>
          <a:prstGeom prst="roundRect">
            <a:avLst>
              <a:gd name="adj" fmla="val 20889"/>
            </a:avLst>
          </a:prstGeom>
          <a:solidFill>
            <a:srgbClr val="1C113B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38669" y="923568"/>
            <a:ext cx="104894" cy="10489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795951" y="909876"/>
            <a:ext cx="764262" cy="132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8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HORIZON 2026</a:t>
            </a:r>
            <a:endParaRPr lang="en-US" sz="800" dirty="0"/>
          </a:p>
        </p:txBody>
      </p:sp>
      <p:sp>
        <p:nvSpPr>
          <p:cNvPr id="6" name="Text 3"/>
          <p:cNvSpPr/>
          <p:nvPr/>
        </p:nvSpPr>
        <p:spPr>
          <a:xfrm>
            <a:off x="2789992" y="1111806"/>
            <a:ext cx="3443049" cy="430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FF8AAF"/>
                </a:solidFill>
                <a:latin typeface="Garamond" panose="02020404030301010803" pitchFamily="18" charset="0"/>
                <a:ea typeface="Petrona Bold" pitchFamily="34" charset="-122"/>
                <a:cs typeface="Petrona Bold" pitchFamily="34" charset="-120"/>
              </a:rPr>
              <a:t>Conclusion et Enjeux</a:t>
            </a:r>
            <a:endParaRPr lang="en-US" sz="2700" dirty="0">
              <a:latin typeface="Garamond" panose="02020404030301010803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2789992" y="1655921"/>
            <a:ext cx="2445159" cy="285870"/>
          </a:xfrm>
          <a:prstGeom prst="roundRect">
            <a:avLst>
              <a:gd name="adj" fmla="val 44781"/>
            </a:avLst>
          </a:prstGeom>
          <a:solidFill>
            <a:srgbClr val="FFFFFF">
              <a:alpha val="20000"/>
            </a:srgbClr>
          </a:solidFill>
          <a:ln w="762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3370" y="1727389"/>
            <a:ext cx="142935" cy="14293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071643" y="1737998"/>
            <a:ext cx="2087821" cy="214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Segoe UI" panose="020B0502040204020203" pitchFamily="34" charset="0"/>
                <a:ea typeface="-apple-system, BlinkMacSystemFont, Segoe UI, Roboto, Helvetica Neue, Arial, sans-serif Medium" pitchFamily="34" charset="-122"/>
                <a:cs typeface="Segoe UI" panose="020B0502040204020203" pitchFamily="34" charset="0"/>
              </a:rPr>
              <a:t>Coût moyen de production (K€)</a:t>
            </a:r>
            <a:endParaRPr lang="en-US" sz="1000" dirty="0"/>
          </a:p>
        </p:txBody>
      </p:sp>
      <p:sp>
        <p:nvSpPr>
          <p:cNvPr id="10" name="Shape 6"/>
          <p:cNvSpPr/>
          <p:nvPr/>
        </p:nvSpPr>
        <p:spPr>
          <a:xfrm>
            <a:off x="5330441" y="1655921"/>
            <a:ext cx="2002954" cy="285870"/>
          </a:xfrm>
          <a:prstGeom prst="roundRect">
            <a:avLst>
              <a:gd name="adj" fmla="val 44781"/>
            </a:avLst>
          </a:prstGeom>
          <a:solidFill>
            <a:srgbClr val="FFFFFF">
              <a:alpha val="20000"/>
            </a:srgbClr>
          </a:solidFill>
          <a:ln w="762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3819" y="1727389"/>
            <a:ext cx="142935" cy="14293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604400" y="1719303"/>
            <a:ext cx="1645615" cy="214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Segoe UI" panose="020B0502040204020203" pitchFamily="34" charset="0"/>
                <a:ea typeface="-apple-system, BlinkMacSystemFont, Segoe UI, Roboto, Helvetica Neue, Arial, sans-serif Medium" pitchFamily="34" charset="-122"/>
                <a:cs typeface="Segoe UI" panose="020B0502040204020203" pitchFamily="34" charset="0"/>
              </a:rPr>
              <a:t>Applications VR (milliers)</a:t>
            </a:r>
            <a:endParaRPr lang="en-US" sz="10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7"/>
          <a:srcRect b="3350"/>
          <a:stretch/>
        </p:blipFill>
        <p:spPr>
          <a:xfrm>
            <a:off x="2789992" y="2060904"/>
            <a:ext cx="9052560" cy="451277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789992" y="6809303"/>
            <a:ext cx="9050298" cy="5497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Démocratisation : La VR devient accessible aux petites entreprises.</a:t>
            </a:r>
            <a:endParaRPr lang="en-US" sz="1400" dirty="0"/>
          </a:p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Éthique : La question du droit d'auteur des modèles générés.</a:t>
            </a:r>
            <a:endParaRPr lang="en-US" sz="1400" dirty="0"/>
          </a:p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 : Des mondes générés à la volée pendant qu'on les explore.</a:t>
            </a:r>
            <a:endParaRPr lang="en-US" sz="1400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3FF7EB92-FE8A-8EEA-ECDA-9DB2F07A81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48923" y="7303259"/>
            <a:ext cx="1981477" cy="8002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266</Words>
  <Application>Microsoft Office PowerPoint</Application>
  <PresentationFormat>Personnalisé</PresentationFormat>
  <Paragraphs>36</Paragraphs>
  <Slides>5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Garamond</vt:lpstr>
      <vt:lpstr>Segoe UI</vt:lpstr>
      <vt:lpstr>Inter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Samuel CHARBIT</cp:lastModifiedBy>
  <cp:revision>2</cp:revision>
  <dcterms:created xsi:type="dcterms:W3CDTF">2026-02-25T17:54:57Z</dcterms:created>
  <dcterms:modified xsi:type="dcterms:W3CDTF">2026-02-25T18:31:29Z</dcterms:modified>
</cp:coreProperties>
</file>